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chitects Daughter" panose="02000505000000020004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3506" autoAdjust="0"/>
  </p:normalViewPr>
  <p:slideViewPr>
    <p:cSldViewPr snapToGrid="0">
      <p:cViewPr varScale="1">
        <p:scale>
          <a:sx n="35" d="100"/>
          <a:sy n="35" d="100"/>
        </p:scale>
        <p:origin x="12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8310" cy="8584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cap="small" dirty="0">
                <a:latin typeface="Architects Daughter" panose="02000505000000020004" pitchFamily="2" charset="0"/>
              </a:rPr>
              <a:t>Marks of True Devotion</a:t>
            </a:r>
          </a:p>
          <a:p>
            <a:r>
              <a:rPr lang="en-US" cap="small" dirty="0"/>
              <a:t>(Romans 12:1-8)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4,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  <a:fld id="{323E071D-1B69-40CF-9371-B49F12973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5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1CF8-230E-4F48-9732-B2B3F48FBB3B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D187-6C92-4BF2-80BD-900431C8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12:1-8) READ</a:t>
            </a:r>
          </a:p>
          <a:p>
            <a:pPr marL="228600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"reasonable" or "spiritual" service of the Christian is that which expresses true devotion to God.</a:t>
            </a:r>
          </a:p>
          <a:p>
            <a:pPr marL="228600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 out by the response given here…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beseech you THEREFORE…”</a:t>
            </a:r>
          </a:p>
          <a:p>
            <a:pPr marL="228600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 back to:</a:t>
            </a:r>
          </a:p>
          <a:p>
            <a:pPr marL="0" indent="0"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11:36),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of Him and through Him and to Him are all things, to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whom be glory forever. Amen”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context Paul shows several marks of such devotion.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Contrasted with Gentile's abuse of their bodies (instead,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sacrificial)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1:24),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“Therefore God also gave them up to uncleanness, in the lusts of their hearts, to dishonor their bodies among themselves,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exchanged the truth of God for the lie, and worshiped and served the creature rather than the Creator, who is blessed forever. Amen.”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Corinthians 6:19) [context: fleeing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fornication], 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“Or do you not know that your body is the temple of the Holy Spirit who is in you, whom you have from God, and you are not your own?”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Contrasted with Jewish animal sacrifices of old (instead, living,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continual sanctified and holy)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Involves complete surrender of 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Macedonians, 2 Cor. 8:5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Corinthians 8:5),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“And not only as we had hoped, but they first gave themselves to the Lord, and then to us by the will of God.”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said, "I seek not yours, but YOU" (2 Cor. 12:14)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 is the altar upon which every acceptable sacrifice to God is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Stated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Negatively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 not be conformed to this world" </a:t>
            </a:r>
          </a:p>
          <a:p>
            <a:pPr marL="0" indent="0"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John 2:15-17),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 not love the world or the things in the world. If anyone loves the world, the love of the Father is not in him.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all that is in the world—the lust of the flesh, the lust of the eyes, and the pride of life—is not of the Father but is of the world.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world is passing away, and the lust of it; but he who does the will of God abides forever.”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Stated Positively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be transformed"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spiritual metamorphosis is essential to newness of life (being born again, cf. John 3).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Christian is different (from what he was; from the world, etc.) He has a New mind, hence a new life…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mind: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(Barnes)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here it seems to be used as applicable to the whole spirit as distinguished from the body,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the understanding, will, and affections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– our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conversion must not be mere outward conformity.  It has to have its seat in the heart of man!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“not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think of himself more highly than he ought to think, but to think soberly…”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 evaluation of self essential to growth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Corinthians 13:5),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“Examine yourselves as to whether you are in the faith. Test yourselves. Do you not know yourselves, that Jesus Christ is in you? —unless indeed you are disqualified.”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Over-evaluation harmful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("not to think of himself more highly...”)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Under-evaluation harmful ("good for nothing" concept; no self esteem)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 by right standard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"measure of faith" (i.e., the faith as a measuring instrument)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into mirror of God's word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1:23-25),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if anyone is a hearer of the word and not a doer, he is like a man observing his natural face in a mirror;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 observes himself, goes away, and immediately forgets what kind of man he was.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he who looks into the perfect law of liberty and continues in it, and is not a forgetful hearer but a doer of the work, this one will be blessed in what he does.”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something for all to do!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member of body is to function in keeping with their own talents and resources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our reasonable and spiritual service.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text: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Prophecy (inspired preaching)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 (service/servant mentality)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Exhortation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(with liberality)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(with diligence)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 mercy (with cheerfulness)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these actions, if done correctly, have at their seat the heart of man (a renewed mind)…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 Corinthians 15:58), </a:t>
            </a:r>
            <a:r>
              <a:rPr lang="en-US" i="1" dirty="0"/>
              <a:t>“</a:t>
            </a:r>
            <a:r>
              <a:rPr lang="en-US" i="1" dirty="0"/>
              <a:t>Therefore, my beloved brethren, be steadfast, immovable, always abounding in the work of the Lord, knowing that your labor is not in vain in the Lord.”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D187-6C92-4BF2-80BD-900431C8B8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581" y="609601"/>
            <a:ext cx="4959927" cy="3200400"/>
          </a:xfrm>
        </p:spPr>
        <p:txBody>
          <a:bodyPr anchor="t">
            <a:normAutofit/>
          </a:bodyPr>
          <a:lstStyle/>
          <a:p>
            <a:r>
              <a:rPr lang="en-US" sz="5400" b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Marks of</a:t>
            </a:r>
            <a:br>
              <a:rPr lang="en-US" sz="5400" b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</a:br>
            <a:r>
              <a:rPr lang="en-US" sz="5400" b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True</a:t>
            </a:r>
            <a:br>
              <a:rPr lang="en-US" sz="5400" b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</a:br>
            <a:r>
              <a:rPr lang="en-US" sz="5400" b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Devotion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7036" y="3726875"/>
            <a:ext cx="3971016" cy="1905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Romans 12:1-8</a:t>
            </a:r>
          </a:p>
        </p:txBody>
      </p:sp>
    </p:spTree>
    <p:extLst>
      <p:ext uri="{BB962C8B-B14F-4D97-AF65-F5344CB8AC3E}">
        <p14:creationId xmlns:p14="http://schemas.microsoft.com/office/powerpoint/2010/main" val="24733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501299"/>
            <a:ext cx="9973354" cy="1593272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latin typeface="Architects Daughter" panose="02000505000000020004" pitchFamily="2" charset="0"/>
              </a:rPr>
              <a:t>Marks of</a:t>
            </a:r>
            <a:br>
              <a:rPr lang="en-US" sz="4800" b="1" cap="small" dirty="0">
                <a:latin typeface="Architects Daughter" panose="02000505000000020004" pitchFamily="2" charset="0"/>
              </a:rPr>
            </a:br>
            <a:r>
              <a:rPr lang="en-US" sz="4800" b="1" cap="small" dirty="0">
                <a:latin typeface="Architects Daughter" panose="02000505000000020004" pitchFamily="2" charset="0"/>
              </a:rPr>
              <a:t>True Devotion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6" y="2293257"/>
            <a:ext cx="8928325" cy="4151086"/>
          </a:xfrm>
        </p:spPr>
        <p:txBody>
          <a:bodyPr anchor="t"/>
          <a:lstStyle/>
          <a:p>
            <a:pPr marL="508000" indent="-508000"/>
            <a:r>
              <a:rPr lang="en-US" sz="4800" dirty="0"/>
              <a:t>Self Sacrifice 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5" y="854156"/>
            <a:ext cx="2476212" cy="22590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76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501299"/>
            <a:ext cx="9973354" cy="1593272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latin typeface="Architects Daughter" panose="02000505000000020004" pitchFamily="2" charset="0"/>
              </a:rPr>
              <a:t>Marks of</a:t>
            </a:r>
            <a:br>
              <a:rPr lang="en-US" sz="4800" b="1" cap="small" dirty="0">
                <a:latin typeface="Architects Daughter" panose="02000505000000020004" pitchFamily="2" charset="0"/>
              </a:rPr>
            </a:br>
            <a:r>
              <a:rPr lang="en-US" sz="4800" b="1" cap="small" dirty="0">
                <a:latin typeface="Architects Daughter" panose="02000505000000020004" pitchFamily="2" charset="0"/>
              </a:rPr>
              <a:t>True Devotion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6" y="2293257"/>
            <a:ext cx="8928325" cy="4151086"/>
          </a:xfrm>
        </p:spPr>
        <p:txBody>
          <a:bodyPr anchor="t"/>
          <a:lstStyle/>
          <a:p>
            <a:pPr marL="508000" indent="-508000"/>
            <a:r>
              <a:rPr lang="en-US" sz="4800" dirty="0"/>
              <a:t>Self Sacrifice (1)</a:t>
            </a:r>
          </a:p>
          <a:p>
            <a:pPr marL="508000" indent="-508000"/>
            <a:r>
              <a:rPr lang="en-US" sz="4800" dirty="0"/>
              <a:t>Self Alteration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5" y="854156"/>
            <a:ext cx="2476212" cy="22590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84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501299"/>
            <a:ext cx="9973354" cy="1593272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latin typeface="Architects Daughter" panose="02000505000000020004" pitchFamily="2" charset="0"/>
              </a:rPr>
              <a:t>Marks of</a:t>
            </a:r>
            <a:br>
              <a:rPr lang="en-US" sz="4800" b="1" cap="small" dirty="0">
                <a:latin typeface="Architects Daughter" panose="02000505000000020004" pitchFamily="2" charset="0"/>
              </a:rPr>
            </a:br>
            <a:r>
              <a:rPr lang="en-US" sz="4800" b="1" cap="small" dirty="0">
                <a:latin typeface="Architects Daughter" panose="02000505000000020004" pitchFamily="2" charset="0"/>
              </a:rPr>
              <a:t>True Devotion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6" y="2293257"/>
            <a:ext cx="8928325" cy="4151086"/>
          </a:xfrm>
        </p:spPr>
        <p:txBody>
          <a:bodyPr anchor="t"/>
          <a:lstStyle/>
          <a:p>
            <a:pPr marL="508000" indent="-508000"/>
            <a:r>
              <a:rPr lang="en-US" sz="4800" dirty="0"/>
              <a:t>Self Sacrifice (1)</a:t>
            </a:r>
          </a:p>
          <a:p>
            <a:pPr marL="508000" indent="-508000"/>
            <a:r>
              <a:rPr lang="en-US" sz="4800" dirty="0"/>
              <a:t>Self Alteration (2)</a:t>
            </a:r>
          </a:p>
          <a:p>
            <a:pPr marL="508000" indent="-508000"/>
            <a:r>
              <a:rPr lang="en-US" sz="4800" dirty="0"/>
              <a:t>Self Examination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5" y="854156"/>
            <a:ext cx="2476212" cy="22590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86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501299"/>
            <a:ext cx="9973354" cy="1593272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latin typeface="Architects Daughter" panose="02000505000000020004" pitchFamily="2" charset="0"/>
              </a:rPr>
              <a:t>Marks of</a:t>
            </a:r>
            <a:br>
              <a:rPr lang="en-US" sz="4800" b="1" cap="small" dirty="0">
                <a:latin typeface="Architects Daughter" panose="02000505000000020004" pitchFamily="2" charset="0"/>
              </a:rPr>
            </a:br>
            <a:r>
              <a:rPr lang="en-US" sz="4800" b="1" cap="small" dirty="0">
                <a:latin typeface="Architects Daughter" panose="02000505000000020004" pitchFamily="2" charset="0"/>
              </a:rPr>
              <a:t>True Devotion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6" y="2293257"/>
            <a:ext cx="8928325" cy="4151086"/>
          </a:xfrm>
        </p:spPr>
        <p:txBody>
          <a:bodyPr anchor="t"/>
          <a:lstStyle/>
          <a:p>
            <a:pPr marL="508000" indent="-508000"/>
            <a:r>
              <a:rPr lang="en-US" sz="4800" dirty="0"/>
              <a:t>Self Sacrifice (1)</a:t>
            </a:r>
          </a:p>
          <a:p>
            <a:pPr marL="508000" indent="-508000"/>
            <a:r>
              <a:rPr lang="en-US" sz="4800" dirty="0"/>
              <a:t>Self Alteration (2)</a:t>
            </a:r>
          </a:p>
          <a:p>
            <a:pPr marL="508000" indent="-508000"/>
            <a:r>
              <a:rPr lang="en-US" sz="4800" dirty="0"/>
              <a:t>Self Examination (3)</a:t>
            </a:r>
          </a:p>
          <a:p>
            <a:pPr marL="508000" indent="-508000"/>
            <a:r>
              <a:rPr lang="en-US" sz="4800" dirty="0"/>
              <a:t>Self Involvement (4-8)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5" y="854156"/>
            <a:ext cx="2476212" cy="22590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12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83" y="609601"/>
            <a:ext cx="5347853" cy="1088570"/>
          </a:xfrm>
        </p:spPr>
        <p:txBody>
          <a:bodyPr anchor="t">
            <a:normAutofit/>
          </a:bodyPr>
          <a:lstStyle/>
          <a:p>
            <a:r>
              <a:rPr lang="en-US" sz="5400" b="1" cap="small" spc="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anose="02000505000000020004" pitchFamily="2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7036" y="1698170"/>
            <a:ext cx="4465472" cy="475804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We must be steadfast in our service to our Master!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1 Corinthians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15:58</a:t>
            </a:r>
          </a:p>
        </p:txBody>
      </p:sp>
    </p:spTree>
    <p:extLst>
      <p:ext uri="{BB962C8B-B14F-4D97-AF65-F5344CB8AC3E}">
        <p14:creationId xmlns:p14="http://schemas.microsoft.com/office/powerpoint/2010/main" val="158447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64</TotalTime>
  <Words>928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Calibri</vt:lpstr>
      <vt:lpstr>Architects Daughter</vt:lpstr>
      <vt:lpstr>Mesh</vt:lpstr>
      <vt:lpstr>Marks of True Devotion</vt:lpstr>
      <vt:lpstr>Marks of True Devotion</vt:lpstr>
      <vt:lpstr>Marks of True Devotion</vt:lpstr>
      <vt:lpstr>Marks of True Devotion</vt:lpstr>
      <vt:lpstr>Marks of True Devotion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Marks of True Devotion</dc:title>
  <dc:creator>Stan Cox</dc:creator>
  <cp:lastModifiedBy>Stan Cox</cp:lastModifiedBy>
  <cp:revision>9</cp:revision>
  <dcterms:created xsi:type="dcterms:W3CDTF">2016-12-04T20:07:48Z</dcterms:created>
  <dcterms:modified xsi:type="dcterms:W3CDTF">2016-12-04T21:12:23Z</dcterms:modified>
</cp:coreProperties>
</file>